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handoutMasterIdLst>
    <p:handoutMasterId r:id="rId23"/>
  </p:handoutMasterIdLst>
  <p:sldIdLst>
    <p:sldId id="277" r:id="rId2"/>
    <p:sldId id="278" r:id="rId3"/>
    <p:sldId id="279" r:id="rId4"/>
    <p:sldId id="280" r:id="rId5"/>
    <p:sldId id="281" r:id="rId6"/>
    <p:sldId id="282" r:id="rId7"/>
    <p:sldId id="258" r:id="rId8"/>
    <p:sldId id="259" r:id="rId9"/>
    <p:sldId id="261" r:id="rId10"/>
    <p:sldId id="276" r:id="rId11"/>
    <p:sldId id="263" r:id="rId12"/>
    <p:sldId id="275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0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0"/>
    <p:restoredTop sz="91242"/>
  </p:normalViewPr>
  <p:slideViewPr>
    <p:cSldViewPr snapToGrid="0" snapToObjects="1">
      <p:cViewPr varScale="1">
        <p:scale>
          <a:sx n="142" d="100"/>
          <a:sy n="142" d="100"/>
        </p:scale>
        <p:origin x="-18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64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18BD2-D152-4357-82BE-81D036289056}" type="datetimeFigureOut">
              <a:rPr lang="en-US" smtClean="0"/>
              <a:t>4/15/18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3E066-D113-4E5F-A6C9-53597D36B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42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782" y="569311"/>
            <a:ext cx="5655018" cy="2040759"/>
          </a:xfrm>
        </p:spPr>
        <p:txBody>
          <a:bodyPr/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1782" y="2890346"/>
            <a:ext cx="5655017" cy="27484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2758966" cy="5903310"/>
          </a:xfrm>
          <a:prstGeom prst="rect">
            <a:avLst/>
          </a:prstGeo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2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 userDrawn="1"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707"/>
            <a:ext cx="9144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Fraternity &amp; Sorority Life </a:t>
            </a:r>
            <a:endParaRPr lang="en-US" dirty="0"/>
          </a:p>
        </p:txBody>
      </p:sp>
      <p:pic>
        <p:nvPicPr>
          <p:cNvPr id="4" name="Picture 4" descr="http://www.opa.msstate.edu/identity/assets/wrt/wrt_vertical/maroon/wrt_vertical_cmykmaroon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5130" y="2865994"/>
            <a:ext cx="2733742" cy="27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2039363" y="1383987"/>
            <a:ext cx="54232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Mississippi State</a:t>
            </a:r>
            <a:r>
              <a:rPr lang="en-US" sz="3200" b="1" baseline="0" dirty="0" smtClean="0">
                <a:solidFill>
                  <a:schemeClr val="tx2"/>
                </a:solidFill>
                <a:latin typeface="+mj-lt"/>
              </a:rPr>
              <a:t> University </a:t>
            </a:r>
          </a:p>
          <a:p>
            <a:pPr algn="ctr"/>
            <a:r>
              <a:rPr lang="en-US" sz="3200" b="1" baseline="0" dirty="0" smtClean="0">
                <a:solidFill>
                  <a:schemeClr val="tx2"/>
                </a:solidFill>
                <a:latin typeface="+mj-lt"/>
              </a:rPr>
              <a:t>Orientation 2016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532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4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248" y="1600201"/>
            <a:ext cx="8000552" cy="39507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88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01086" y="430146"/>
            <a:ext cx="8397229" cy="5182226"/>
          </a:xfrm>
          <a:prstGeom prst="rect">
            <a:avLst/>
          </a:prstGeo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8" y="274639"/>
            <a:ext cx="812346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8" y="1600201"/>
            <a:ext cx="8123462" cy="39507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234386" y="1600201"/>
            <a:ext cx="2452414" cy="2988015"/>
          </a:xfrm>
          <a:prstGeom prst="rect">
            <a:avLst/>
          </a:prstGeo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2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402" y="4501931"/>
            <a:ext cx="7675313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402" y="3011380"/>
            <a:ext cx="7675314" cy="13955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19401" y="378937"/>
            <a:ext cx="7675313" cy="2417007"/>
          </a:xfrm>
          <a:prstGeom prst="rect">
            <a:avLst/>
          </a:prstGeo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7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8" y="274639"/>
            <a:ext cx="8287342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458" y="1600201"/>
            <a:ext cx="4097003" cy="40838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39" y="1600201"/>
            <a:ext cx="3954763" cy="408386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5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966" y="274637"/>
            <a:ext cx="5927834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8966" y="1215232"/>
            <a:ext cx="299544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966" y="1854994"/>
            <a:ext cx="2995448" cy="385979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9586" y="1215232"/>
            <a:ext cx="2757214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586" y="1854994"/>
            <a:ext cx="2757214" cy="385979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55267" y="274637"/>
            <a:ext cx="2452414" cy="2623723"/>
          </a:xfrm>
          <a:prstGeom prst="rect">
            <a:avLst/>
          </a:prstGeo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155267" y="3116479"/>
            <a:ext cx="2452414" cy="2598308"/>
          </a:xfrm>
          <a:prstGeom prst="rect">
            <a:avLst/>
          </a:prstGeo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1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16723" y="348214"/>
            <a:ext cx="3890524" cy="5233432"/>
          </a:xfrm>
          <a:prstGeom prst="rect">
            <a:avLst/>
          </a:prstGeo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3309" y="348214"/>
            <a:ext cx="4435005" cy="530512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01" y="273049"/>
            <a:ext cx="505030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622" y="273052"/>
            <a:ext cx="2722179" cy="538028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01" y="1435102"/>
            <a:ext cx="5050305" cy="4218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03" y="4800601"/>
            <a:ext cx="793909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7703" y="402898"/>
            <a:ext cx="7939097" cy="4324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03" y="5367338"/>
            <a:ext cx="7939097" cy="439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34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581"/>
            <a:ext cx="9296400" cy="6992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7924" y="454426"/>
            <a:ext cx="80005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" y="5905065"/>
            <a:ext cx="9143998" cy="45720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08042" y="6216620"/>
            <a:ext cx="346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660000"/>
                </a:solidFill>
                <a:latin typeface="+mj-lt"/>
              </a:rPr>
              <a:t>Fraternity &amp; Sorority Life</a:t>
            </a:r>
            <a:endParaRPr lang="en-US" baseline="0" dirty="0" smtClean="0">
              <a:solidFill>
                <a:srgbClr val="660000"/>
              </a:solidFill>
              <a:latin typeface="+mj-lt"/>
            </a:endParaRPr>
          </a:p>
          <a:p>
            <a:pPr algn="r"/>
            <a:endParaRPr lang="en-US" dirty="0" smtClean="0">
              <a:solidFill>
                <a:srgbClr val="660000"/>
              </a:solidFill>
              <a:latin typeface="+mj-lt"/>
            </a:endParaRPr>
          </a:p>
          <a:p>
            <a:pPr algn="r"/>
            <a:endParaRPr lang="en-US" dirty="0">
              <a:solidFill>
                <a:srgbClr val="660000"/>
              </a:solidFill>
              <a:latin typeface="+mj-lt"/>
            </a:endParaRPr>
          </a:p>
        </p:txBody>
      </p:sp>
      <p:pic>
        <p:nvPicPr>
          <p:cNvPr id="12" name="Picture 11" descr="msstate_horizontal_maroon_wwhitebanner_large.pn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58" y="6101862"/>
            <a:ext cx="3545530" cy="6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73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54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wg_Daze_Movie_night-Drill_Field_M4B9352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94" y="-20822"/>
            <a:ext cx="10335010" cy="6878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2884"/>
            <a:ext cx="9841997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STUDENT ACTIVITIES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Mississippi State 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7100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Orientation 2018</a:t>
            </a:r>
          </a:p>
        </p:txBody>
      </p:sp>
    </p:spTree>
    <p:extLst>
      <p:ext uri="{BB962C8B-B14F-4D97-AF65-F5344CB8AC3E}">
        <p14:creationId xmlns:p14="http://schemas.microsoft.com/office/powerpoint/2010/main" val="186671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230290"/>
            <a:ext cx="8000552" cy="1143000"/>
          </a:xfrm>
        </p:spPr>
        <p:txBody>
          <a:bodyPr/>
          <a:lstStyle/>
          <a:p>
            <a:r>
              <a:rPr lang="en-US" sz="4400" dirty="0" smtClean="0"/>
              <a:t>How does </a:t>
            </a:r>
            <a:r>
              <a:rPr lang="en-US" sz="4400" dirty="0" err="1" smtClean="0"/>
              <a:t>Panhellenic</a:t>
            </a:r>
            <a:r>
              <a:rPr lang="en-US" sz="4400" dirty="0" smtClean="0"/>
              <a:t> recruitment work?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756" y="1590409"/>
            <a:ext cx="8595069" cy="3950721"/>
          </a:xfrm>
        </p:spPr>
        <p:txBody>
          <a:bodyPr numCol="2"/>
          <a:lstStyle/>
          <a:p>
            <a:r>
              <a:rPr lang="en-US" sz="1400" dirty="0">
                <a:solidFill>
                  <a:srgbClr val="4A0114"/>
                </a:solidFill>
              </a:rPr>
              <a:t> </a:t>
            </a:r>
            <a:r>
              <a:rPr lang="en-US" sz="1400" u="sng" dirty="0" smtClean="0">
                <a:solidFill>
                  <a:srgbClr val="4A0114"/>
                </a:solidFill>
              </a:rPr>
              <a:t>Sunday</a:t>
            </a:r>
            <a:r>
              <a:rPr lang="en-US" sz="1400" u="sng" dirty="0">
                <a:solidFill>
                  <a:srgbClr val="4A0114"/>
                </a:solidFill>
              </a:rPr>
              <a:t>, August 12</a:t>
            </a:r>
            <a:r>
              <a:rPr lang="en-US" sz="1400" u="sng" baseline="30000" dirty="0">
                <a:solidFill>
                  <a:srgbClr val="4A0114"/>
                </a:solidFill>
              </a:rPr>
              <a:t>th</a:t>
            </a:r>
            <a:endParaRPr lang="en-US" sz="1400" u="sng" dirty="0">
              <a:solidFill>
                <a:srgbClr val="4A0114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400" dirty="0" err="1">
                <a:solidFill>
                  <a:srgbClr val="4A0114"/>
                </a:solidFill>
              </a:rPr>
              <a:t>Panhellenic</a:t>
            </a:r>
            <a:r>
              <a:rPr lang="en-US" sz="1400" dirty="0">
                <a:solidFill>
                  <a:srgbClr val="4A0114"/>
                </a:solidFill>
              </a:rPr>
              <a:t> Sorority Recruitment Move-In Day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4A0114"/>
                </a:solidFill>
              </a:rPr>
              <a:t>Optional Parent Orientation at 3 PM</a:t>
            </a:r>
          </a:p>
          <a:p>
            <a:pPr marL="171450" indent="-171450">
              <a:buFont typeface="Arial"/>
              <a:buChar char="•"/>
            </a:pPr>
            <a:r>
              <a:rPr lang="en-US" sz="1400" u="sng" dirty="0">
                <a:solidFill>
                  <a:srgbClr val="4A0114"/>
                </a:solidFill>
              </a:rPr>
              <a:t>MANDATORY </a:t>
            </a:r>
            <a:r>
              <a:rPr lang="en-US" sz="1400" dirty="0">
                <a:solidFill>
                  <a:srgbClr val="4A0114"/>
                </a:solidFill>
              </a:rPr>
              <a:t>Student Orientation from 5-7 PM for every student registered in Union Ballroom</a:t>
            </a:r>
            <a:endParaRPr lang="en-US" sz="1400" b="1" dirty="0">
              <a:solidFill>
                <a:srgbClr val="4A0114"/>
              </a:solidFill>
            </a:endParaRPr>
          </a:p>
          <a:p>
            <a:r>
              <a:rPr lang="en-US" sz="1400" dirty="0">
                <a:solidFill>
                  <a:srgbClr val="4A0114"/>
                </a:solidFill>
              </a:rPr>
              <a:t> </a:t>
            </a:r>
            <a:endParaRPr lang="en-US" sz="1400" b="1" dirty="0">
              <a:solidFill>
                <a:srgbClr val="4A0114"/>
              </a:solidFill>
            </a:endParaRPr>
          </a:p>
          <a:p>
            <a:r>
              <a:rPr lang="en-US" sz="1400" u="sng" dirty="0">
                <a:solidFill>
                  <a:srgbClr val="4A0114"/>
                </a:solidFill>
              </a:rPr>
              <a:t>Sunday, August 12</a:t>
            </a:r>
            <a:r>
              <a:rPr lang="en-US" sz="1400" u="sng" baseline="30000" dirty="0">
                <a:solidFill>
                  <a:srgbClr val="4A0114"/>
                </a:solidFill>
              </a:rPr>
              <a:t>th</a:t>
            </a:r>
            <a:endParaRPr lang="en-US" sz="1400" u="sng" dirty="0">
              <a:solidFill>
                <a:srgbClr val="4A0114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4A0114"/>
                </a:solidFill>
              </a:rPr>
              <a:t>Go Greek </a:t>
            </a:r>
            <a:r>
              <a:rPr lang="en-US" sz="1400" dirty="0" smtClean="0">
                <a:solidFill>
                  <a:srgbClr val="4A0114"/>
                </a:solidFill>
              </a:rPr>
              <a:t>Day</a:t>
            </a:r>
          </a:p>
          <a:p>
            <a:endParaRPr lang="en-US" sz="1400" b="1" dirty="0">
              <a:solidFill>
                <a:srgbClr val="4A0114"/>
              </a:solidFill>
            </a:endParaRPr>
          </a:p>
          <a:p>
            <a:r>
              <a:rPr lang="en-US" sz="1400" u="sng" dirty="0">
                <a:solidFill>
                  <a:srgbClr val="4A0114"/>
                </a:solidFill>
              </a:rPr>
              <a:t>Monday, August 13</a:t>
            </a:r>
            <a:r>
              <a:rPr lang="en-US" sz="1400" u="sng" baseline="30000" dirty="0">
                <a:solidFill>
                  <a:srgbClr val="4A0114"/>
                </a:solidFill>
              </a:rPr>
              <a:t>th</a:t>
            </a:r>
            <a:endParaRPr lang="en-US" sz="1400" u="sng" dirty="0">
              <a:solidFill>
                <a:srgbClr val="4A0114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4A0114"/>
                </a:solidFill>
              </a:rPr>
              <a:t>Go Greek </a:t>
            </a:r>
            <a:r>
              <a:rPr lang="en-US" sz="1400" dirty="0" smtClean="0">
                <a:solidFill>
                  <a:srgbClr val="4A0114"/>
                </a:solidFill>
              </a:rPr>
              <a:t>Day</a:t>
            </a:r>
          </a:p>
          <a:p>
            <a:pPr marL="171450" indent="-171450">
              <a:buFont typeface="Arial"/>
              <a:buChar char="•"/>
            </a:pPr>
            <a:endParaRPr lang="en-US" sz="1400" b="1" dirty="0">
              <a:solidFill>
                <a:srgbClr val="4A0114"/>
              </a:solidFill>
            </a:endParaRPr>
          </a:p>
          <a:p>
            <a:r>
              <a:rPr lang="en-US" sz="1400" u="sng" dirty="0">
                <a:solidFill>
                  <a:srgbClr val="4A0114"/>
                </a:solidFill>
              </a:rPr>
              <a:t>Tuesday, August 15</a:t>
            </a:r>
            <a:r>
              <a:rPr lang="en-US" sz="1400" u="sng" baseline="30000" dirty="0">
                <a:solidFill>
                  <a:srgbClr val="4A0114"/>
                </a:solidFill>
              </a:rPr>
              <a:t>th</a:t>
            </a:r>
            <a:endParaRPr lang="en-US" sz="1400" u="sng" dirty="0">
              <a:solidFill>
                <a:srgbClr val="4A0114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4A0114"/>
                </a:solidFill>
              </a:rPr>
              <a:t>Philanthropy Day </a:t>
            </a:r>
            <a:endParaRPr lang="en-US" sz="1400" dirty="0" smtClean="0">
              <a:solidFill>
                <a:srgbClr val="4A0114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400" b="1" dirty="0">
              <a:solidFill>
                <a:srgbClr val="4A0114"/>
              </a:solidFill>
            </a:endParaRPr>
          </a:p>
          <a:p>
            <a:r>
              <a:rPr lang="en-US" sz="1400" u="sng" dirty="0">
                <a:solidFill>
                  <a:srgbClr val="4A0114"/>
                </a:solidFill>
              </a:rPr>
              <a:t>Wednesday, August 16</a:t>
            </a:r>
            <a:r>
              <a:rPr lang="en-US" sz="1400" u="sng" baseline="30000" dirty="0">
                <a:solidFill>
                  <a:srgbClr val="4A0114"/>
                </a:solidFill>
              </a:rPr>
              <a:t>th</a:t>
            </a:r>
            <a:endParaRPr lang="en-US" sz="1400" u="sng" dirty="0">
              <a:solidFill>
                <a:srgbClr val="4A0114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4A0114"/>
                </a:solidFill>
              </a:rPr>
              <a:t>Sisterhood </a:t>
            </a:r>
            <a:r>
              <a:rPr lang="en-US" sz="1400" dirty="0" smtClean="0">
                <a:solidFill>
                  <a:srgbClr val="4A0114"/>
                </a:solidFill>
              </a:rPr>
              <a:t>Day</a:t>
            </a:r>
          </a:p>
          <a:p>
            <a:pPr marL="171450" indent="-171450">
              <a:buFont typeface="Arial"/>
              <a:buChar char="•"/>
            </a:pPr>
            <a:endParaRPr lang="en-US" sz="1400" b="1" dirty="0">
              <a:solidFill>
                <a:srgbClr val="4A0114"/>
              </a:solidFill>
            </a:endParaRPr>
          </a:p>
          <a:p>
            <a:r>
              <a:rPr lang="en-US" sz="1400" u="sng" dirty="0">
                <a:solidFill>
                  <a:srgbClr val="4A0114"/>
                </a:solidFill>
              </a:rPr>
              <a:t>Thursday, August 16</a:t>
            </a:r>
            <a:r>
              <a:rPr lang="en-US" sz="1400" u="sng" baseline="30000" dirty="0">
                <a:solidFill>
                  <a:srgbClr val="4A0114"/>
                </a:solidFill>
              </a:rPr>
              <a:t>th</a:t>
            </a:r>
            <a:endParaRPr lang="en-US" sz="1400" u="sng" dirty="0">
              <a:solidFill>
                <a:srgbClr val="4A0114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4A0114"/>
                </a:solidFill>
              </a:rPr>
              <a:t>Preference </a:t>
            </a:r>
            <a:r>
              <a:rPr lang="en-US" sz="1400" dirty="0" smtClean="0">
                <a:solidFill>
                  <a:srgbClr val="4A0114"/>
                </a:solidFill>
              </a:rPr>
              <a:t>Day</a:t>
            </a:r>
          </a:p>
          <a:p>
            <a:pPr marL="171450" indent="-171450">
              <a:buFont typeface="Arial"/>
              <a:buChar char="•"/>
            </a:pPr>
            <a:endParaRPr lang="en-US" sz="1400" b="1" dirty="0">
              <a:solidFill>
                <a:srgbClr val="4A0114"/>
              </a:solidFill>
            </a:endParaRPr>
          </a:p>
          <a:p>
            <a:r>
              <a:rPr lang="en-US" sz="1400" u="sng" dirty="0">
                <a:solidFill>
                  <a:srgbClr val="4A0114"/>
                </a:solidFill>
              </a:rPr>
              <a:t>Friday, August 18</a:t>
            </a:r>
            <a:r>
              <a:rPr lang="en-US" sz="1400" u="sng" baseline="30000" dirty="0">
                <a:solidFill>
                  <a:srgbClr val="4A0114"/>
                </a:solidFill>
              </a:rPr>
              <a:t>th</a:t>
            </a:r>
            <a:endParaRPr lang="en-US" sz="1400" u="sng" dirty="0">
              <a:solidFill>
                <a:srgbClr val="4A0114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4A0114"/>
                </a:solidFill>
              </a:rPr>
              <a:t>Bid Day!</a:t>
            </a:r>
            <a:endParaRPr lang="en-US" sz="1400" b="1" dirty="0">
              <a:solidFill>
                <a:srgbClr val="4A0114"/>
              </a:solidFill>
            </a:endParaRPr>
          </a:p>
          <a:p>
            <a:r>
              <a:rPr lang="en-US" sz="1400" dirty="0">
                <a:solidFill>
                  <a:srgbClr val="4A0114"/>
                </a:solidFill>
              </a:rPr>
              <a:t> </a:t>
            </a:r>
            <a:endParaRPr lang="en-US" sz="1400" dirty="0" smtClean="0">
              <a:solidFill>
                <a:srgbClr val="4A0114"/>
              </a:solidFill>
            </a:endParaRPr>
          </a:p>
          <a:p>
            <a:endParaRPr lang="en-US" sz="1400" b="1" dirty="0">
              <a:solidFill>
                <a:srgbClr val="4A0114"/>
              </a:solidFill>
            </a:endParaRPr>
          </a:p>
          <a:p>
            <a:r>
              <a:rPr lang="en-US" sz="1400" b="1" dirty="0">
                <a:solidFill>
                  <a:srgbClr val="4A0114"/>
                </a:solidFill>
              </a:rPr>
              <a:t>You should plan on devoting all day during these days to recruitment. A more detailed schedule is </a:t>
            </a:r>
            <a:r>
              <a:rPr lang="en-US" sz="1400" b="1" dirty="0" smtClean="0">
                <a:solidFill>
                  <a:srgbClr val="4A0114"/>
                </a:solidFill>
              </a:rPr>
              <a:t>available on </a:t>
            </a:r>
            <a:r>
              <a:rPr lang="en-US" sz="1400" b="1" dirty="0">
                <a:solidFill>
                  <a:srgbClr val="4A0114"/>
                </a:solidFill>
              </a:rPr>
              <a:t>our website www.greeks.msstate.edu</a:t>
            </a:r>
          </a:p>
          <a:p>
            <a:endParaRPr lang="en-US" sz="1400" dirty="0">
              <a:solidFill>
                <a:srgbClr val="4A0114"/>
              </a:solidFill>
            </a:endParaRPr>
          </a:p>
          <a:p>
            <a:pPr algn="ctr"/>
            <a:endParaRPr lang="en-US" sz="1400" b="1" dirty="0">
              <a:solidFill>
                <a:srgbClr val="4A011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65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724" y="367730"/>
            <a:ext cx="8000552" cy="79959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+mj-lt"/>
              </a:rPr>
              <a:t>National Pan-Hellenic Council Intake</a:t>
            </a: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1854" y="1558457"/>
            <a:ext cx="70402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2"/>
                </a:solidFill>
                <a:latin typeface="+mj-lt"/>
              </a:rPr>
              <a:t>Step 1</a:t>
            </a:r>
            <a:endParaRPr lang="en-US" b="1" u="sng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Research &amp; attend Meet the Greeks at 5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PM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-7PM August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24</a:t>
            </a:r>
            <a:r>
              <a:rPr lang="en-US" baseline="30000" dirty="0" smtClean="0">
                <a:solidFill>
                  <a:schemeClr val="tx2"/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</a:t>
            </a:r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b="1" u="sng" dirty="0" smtClean="0">
                <a:solidFill>
                  <a:schemeClr val="tx2"/>
                </a:solidFill>
                <a:latin typeface="+mj-lt"/>
              </a:rPr>
              <a:t>Step 2</a:t>
            </a:r>
            <a:endParaRPr lang="en-US" b="1" u="sng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Attend the NPHC Informational on August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26th </a:t>
            </a:r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 err="1">
                <a:solidFill>
                  <a:schemeClr val="tx2"/>
                </a:solidFill>
                <a:latin typeface="+mj-lt"/>
              </a:rPr>
              <a:t>Bettersworth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Auditorium – Lee Hall</a:t>
            </a:r>
          </a:p>
          <a:p>
            <a:pPr algn="ctr"/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b="1" u="sng" dirty="0" smtClean="0">
                <a:solidFill>
                  <a:schemeClr val="tx2"/>
                </a:solidFill>
                <a:latin typeface="+mj-lt"/>
              </a:rPr>
              <a:t>Step 3</a:t>
            </a:r>
            <a:endParaRPr lang="en-US" b="1" u="sng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+mj-lt"/>
              </a:rPr>
              <a:t>Interest Meeting &amp; Rush</a:t>
            </a:r>
          </a:p>
          <a:p>
            <a:pPr algn="ctr"/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b="1" u="sng" dirty="0" smtClean="0">
                <a:solidFill>
                  <a:schemeClr val="tx2"/>
                </a:solidFill>
                <a:latin typeface="+mj-lt"/>
              </a:rPr>
              <a:t>Step 4</a:t>
            </a:r>
            <a:endParaRPr lang="en-US" b="1" u="sng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+mj-lt"/>
              </a:rPr>
              <a:t>Membership Intake or Membership Recruitment</a:t>
            </a:r>
          </a:p>
          <a:p>
            <a:pPr algn="ctr"/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854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Multicultural Greek Council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248" y="1600201"/>
            <a:ext cx="4253426" cy="3950721"/>
          </a:xfrm>
        </p:spPr>
        <p:txBody>
          <a:bodyPr/>
          <a:lstStyle/>
          <a:p>
            <a:pPr algn="ctr"/>
            <a:r>
              <a:rPr lang="en-US" sz="2000" b="1" u="sng" dirty="0">
                <a:solidFill>
                  <a:schemeClr val="tx2"/>
                </a:solidFill>
                <a:latin typeface="+mj-lt"/>
              </a:rPr>
              <a:t>Step </a:t>
            </a:r>
            <a:r>
              <a:rPr lang="en-US" sz="2000" b="1" u="sng" dirty="0" smtClean="0">
                <a:solidFill>
                  <a:schemeClr val="tx2"/>
                </a:solidFill>
                <a:latin typeface="+mj-lt"/>
              </a:rPr>
              <a:t>1</a:t>
            </a:r>
            <a:endParaRPr lang="en-US" sz="2000" b="1" u="sng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+mj-lt"/>
              </a:rPr>
              <a:t>Attend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the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M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G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C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Informational on August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28</a:t>
            </a:r>
            <a:r>
              <a:rPr lang="en-US" sz="2000" baseline="30000" dirty="0" smtClean="0">
                <a:solidFill>
                  <a:schemeClr val="tx2"/>
                </a:solidFill>
                <a:latin typeface="+mj-lt"/>
              </a:rPr>
              <a:t>th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 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2000" b="1" u="sng" dirty="0">
                <a:solidFill>
                  <a:schemeClr val="tx2"/>
                </a:solidFill>
                <a:latin typeface="+mj-lt"/>
              </a:rPr>
              <a:t>Step </a:t>
            </a:r>
            <a:r>
              <a:rPr lang="en-US" sz="2000" b="1" u="sng" dirty="0" smtClean="0">
                <a:solidFill>
                  <a:schemeClr val="tx2"/>
                </a:solidFill>
                <a:latin typeface="+mj-lt"/>
              </a:rPr>
              <a:t>2</a:t>
            </a:r>
            <a:endParaRPr lang="en-US" sz="2000" b="1" u="sng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+mj-lt"/>
              </a:rPr>
              <a:t>Interest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Meeting &amp; Rush</a:t>
            </a:r>
          </a:p>
          <a:p>
            <a:pPr algn="ctr"/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2000" b="1" u="sng" dirty="0">
                <a:solidFill>
                  <a:schemeClr val="tx2"/>
                </a:solidFill>
                <a:latin typeface="+mj-lt"/>
              </a:rPr>
              <a:t>Step </a:t>
            </a:r>
            <a:r>
              <a:rPr lang="en-US" sz="2000" b="1" u="sng" dirty="0" smtClean="0">
                <a:solidFill>
                  <a:schemeClr val="tx2"/>
                </a:solidFill>
                <a:latin typeface="+mj-lt"/>
              </a:rPr>
              <a:t>3</a:t>
            </a:r>
            <a:endParaRPr lang="en-US" sz="2000" b="1" u="sng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+mj-lt"/>
              </a:rPr>
              <a:t>Membership Intake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or Membership Recruitment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88" y="1597426"/>
            <a:ext cx="2765688" cy="414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17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086" y="454426"/>
            <a:ext cx="8000552" cy="1143000"/>
          </a:xfrm>
        </p:spPr>
        <p:txBody>
          <a:bodyPr/>
          <a:lstStyle/>
          <a:p>
            <a:r>
              <a:rPr lang="en-US" sz="4000" dirty="0" smtClean="0"/>
              <a:t>Academic Requirements for Recruitment &amp; Intake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086" y="1726240"/>
            <a:ext cx="8000552" cy="3803868"/>
          </a:xfrm>
        </p:spPr>
        <p:txBody>
          <a:bodyPr/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+mj-lt"/>
              </a:rPr>
              <a:t>Interfraternity Council</a:t>
            </a:r>
          </a:p>
          <a:p>
            <a:pPr algn="ctr"/>
            <a:r>
              <a:rPr lang="en-US" sz="1800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2.75 to participate in IFC Fraternity Recruitment</a:t>
            </a:r>
          </a:p>
          <a:p>
            <a:pPr algn="ctr"/>
            <a:endParaRPr lang="en-US" sz="18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1800" b="1" dirty="0" err="1" smtClean="0">
                <a:solidFill>
                  <a:schemeClr val="tx2"/>
                </a:solidFill>
              </a:rPr>
              <a:t>Panhellenic</a:t>
            </a:r>
            <a:r>
              <a:rPr lang="en-US" sz="1800" b="1" dirty="0" smtClean="0">
                <a:solidFill>
                  <a:schemeClr val="tx2"/>
                </a:solidFill>
              </a:rPr>
              <a:t> Council</a:t>
            </a:r>
            <a:endParaRPr lang="en-US" sz="1800" b="1" dirty="0">
              <a:solidFill>
                <a:schemeClr val="tx2"/>
              </a:solidFill>
            </a:endParaRPr>
          </a:p>
          <a:p>
            <a:pPr algn="ctr"/>
            <a:r>
              <a:rPr lang="en-US" sz="1800" dirty="0">
                <a:solidFill>
                  <a:schemeClr val="tx2"/>
                </a:solidFill>
              </a:rPr>
              <a:t>	</a:t>
            </a:r>
            <a:r>
              <a:rPr lang="en-US" sz="1800" dirty="0" smtClean="0">
                <a:solidFill>
                  <a:schemeClr val="tx2"/>
                </a:solidFill>
              </a:rPr>
              <a:t>Please see scale in FAQ Document in folder.</a:t>
            </a:r>
          </a:p>
          <a:p>
            <a:pPr algn="ctr"/>
            <a:endParaRPr lang="en-US" sz="18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+mj-lt"/>
              </a:rPr>
              <a:t>National Pan-Hellenic Council</a:t>
            </a:r>
          </a:p>
          <a:p>
            <a:pPr algn="ctr"/>
            <a:r>
              <a:rPr lang="en-US" sz="1800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At least 12 credit hours at Mississippi State </a:t>
            </a:r>
          </a:p>
          <a:p>
            <a:pPr algn="ctr"/>
            <a:r>
              <a:rPr lang="en-US" sz="1800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2.5 GPA or higher </a:t>
            </a:r>
          </a:p>
          <a:p>
            <a:pPr algn="ctr"/>
            <a:endParaRPr lang="en-US" sz="18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+mj-lt"/>
              </a:rPr>
              <a:t>Multicultural Greek Council</a:t>
            </a:r>
          </a:p>
          <a:p>
            <a:pPr algn="ctr"/>
            <a:r>
              <a:rPr lang="en-US" sz="1800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2.5 GPA or higher</a:t>
            </a:r>
          </a:p>
          <a:p>
            <a:pPr algn="ctr"/>
            <a:endParaRPr lang="en-US" sz="1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038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Academic, Scholarships &amp; Grades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6073" y="1298673"/>
            <a:ext cx="6260717" cy="3950721"/>
          </a:xfrm>
        </p:spPr>
        <p:txBody>
          <a:bodyPr/>
          <a:lstStyle/>
          <a:p>
            <a:pPr algn="ctr"/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Please see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+mj-lt"/>
              </a:rPr>
              <a:t>t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he scorecards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in folder &amp; at 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www.greeks.msstate.edu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.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184" y="2505799"/>
            <a:ext cx="3955008" cy="2614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85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48" y="80866"/>
            <a:ext cx="8000552" cy="1143000"/>
          </a:xfrm>
        </p:spPr>
        <p:txBody>
          <a:bodyPr/>
          <a:lstStyle/>
          <a:p>
            <a:r>
              <a:rPr lang="en-US" sz="4400" dirty="0" smtClean="0"/>
              <a:t>Fees &amp; Cost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48" y="1223866"/>
            <a:ext cx="8000552" cy="3591565"/>
          </a:xfrm>
        </p:spPr>
        <p:txBody>
          <a:bodyPr/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+mj-lt"/>
              </a:rPr>
              <a:t>IFC Chapters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+mj-lt"/>
              </a:rPr>
              <a:t>$100 Recruitment Registration Fee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	</a:t>
            </a:r>
            <a:endParaRPr lang="en-US" sz="1800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+mj-lt"/>
              </a:rPr>
              <a:t>Range from $500 - $2,000 per semester</a:t>
            </a:r>
          </a:p>
          <a:p>
            <a:pPr algn="ctr"/>
            <a:endParaRPr lang="en-US" sz="18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1800" b="1" dirty="0" err="1" smtClean="0">
                <a:solidFill>
                  <a:schemeClr val="tx2"/>
                </a:solidFill>
              </a:rPr>
              <a:t>Panhellenic</a:t>
            </a:r>
            <a:r>
              <a:rPr lang="en-US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Chapters</a:t>
            </a:r>
          </a:p>
          <a:p>
            <a:pPr algn="ctr"/>
            <a:r>
              <a:rPr lang="en-US" sz="1800" dirty="0">
                <a:solidFill>
                  <a:schemeClr val="tx2"/>
                </a:solidFill>
              </a:rPr>
              <a:t>$</a:t>
            </a:r>
            <a:r>
              <a:rPr lang="en-US" sz="1800" dirty="0" smtClean="0">
                <a:solidFill>
                  <a:schemeClr val="tx2"/>
                </a:solidFill>
              </a:rPr>
              <a:t>125 </a:t>
            </a:r>
            <a:r>
              <a:rPr lang="en-US" sz="1800" dirty="0">
                <a:solidFill>
                  <a:schemeClr val="tx2"/>
                </a:solidFill>
              </a:rPr>
              <a:t>Recruitment Registration Fee	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Range from $3,500 </a:t>
            </a:r>
            <a:r>
              <a:rPr lang="mr-IN" sz="1800" dirty="0" smtClean="0">
                <a:solidFill>
                  <a:schemeClr val="tx2"/>
                </a:solidFill>
              </a:rPr>
              <a:t>–</a:t>
            </a:r>
            <a:r>
              <a:rPr lang="en-US" sz="1800" dirty="0" smtClean="0">
                <a:solidFill>
                  <a:schemeClr val="tx2"/>
                </a:solidFill>
              </a:rPr>
              <a:t> $5,000 </a:t>
            </a:r>
            <a:r>
              <a:rPr lang="en-US" sz="1800" dirty="0">
                <a:solidFill>
                  <a:schemeClr val="tx2"/>
                </a:solidFill>
              </a:rPr>
              <a:t>per semester</a:t>
            </a:r>
          </a:p>
          <a:p>
            <a:pPr algn="ctr"/>
            <a:endParaRPr lang="en-US" sz="18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+mj-lt"/>
              </a:rPr>
              <a:t>National Pan-Hellenic Chapters</a:t>
            </a:r>
          </a:p>
          <a:p>
            <a:pPr algn="ctr"/>
            <a:r>
              <a:rPr lang="en-US" sz="1800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Average - $300 per semester</a:t>
            </a:r>
          </a:p>
          <a:p>
            <a:pPr algn="ctr"/>
            <a:endParaRPr lang="en-US" sz="18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+mj-lt"/>
              </a:rPr>
              <a:t>Multicultural Greek Chapters</a:t>
            </a:r>
          </a:p>
          <a:p>
            <a:pPr algn="ctr"/>
            <a:r>
              <a:rPr lang="en-US" sz="1800" b="1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Average - $300 per chapters</a:t>
            </a:r>
            <a:endParaRPr lang="en-US" sz="18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800" dirty="0">
                <a:solidFill>
                  <a:schemeClr val="tx2"/>
                </a:solidFill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8256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0"/>
            <a:ext cx="8000552" cy="1143000"/>
          </a:xfrm>
        </p:spPr>
        <p:txBody>
          <a:bodyPr/>
          <a:lstStyle/>
          <a:p>
            <a:r>
              <a:rPr lang="en-US" sz="4400" dirty="0" smtClean="0"/>
              <a:t>Housing &amp; Meal Plan Options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270" y="718096"/>
            <a:ext cx="6008704" cy="4768110"/>
          </a:xfrm>
        </p:spPr>
        <p:txBody>
          <a:bodyPr/>
          <a:lstStyle/>
          <a:p>
            <a:endParaRPr lang="en-US" sz="2000" dirty="0" smtClean="0">
              <a:solidFill>
                <a:schemeClr val="accent1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12 IFC 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f</a:t>
            </a: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raternities have a chapter</a:t>
            </a:r>
          </a:p>
          <a:p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 house and meal places</a:t>
            </a:r>
          </a:p>
          <a:p>
            <a:endParaRPr lang="en-US" sz="2000" dirty="0" smtClean="0">
              <a:solidFill>
                <a:schemeClr val="accent1"/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8 </a:t>
            </a:r>
            <a:r>
              <a:rPr lang="en-US" sz="2000" dirty="0" err="1" smtClean="0">
                <a:solidFill>
                  <a:schemeClr val="accent1"/>
                </a:solidFill>
              </a:rPr>
              <a:t>Panhellenic</a:t>
            </a:r>
            <a:r>
              <a:rPr lang="en-US" sz="2000" dirty="0" smtClean="0">
                <a:solidFill>
                  <a:schemeClr val="accent1"/>
                </a:solidFill>
              </a:rPr>
              <a:t> sororities </a:t>
            </a:r>
            <a:r>
              <a:rPr lang="en-US" sz="2000" dirty="0">
                <a:solidFill>
                  <a:schemeClr val="accent1"/>
                </a:solidFill>
              </a:rPr>
              <a:t>have a chapter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 house and meal places</a:t>
            </a:r>
          </a:p>
          <a:p>
            <a:endParaRPr lang="en-US" sz="2000" dirty="0" smtClean="0">
              <a:solidFill>
                <a:schemeClr val="accent1"/>
              </a:solidFill>
              <a:latin typeface="+mj-lt"/>
            </a:endParaRPr>
          </a:p>
          <a:p>
            <a:endParaRPr lang="en-US" sz="2000" dirty="0">
              <a:solidFill>
                <a:schemeClr val="accent1"/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All Freshmen </a:t>
            </a: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are required to purchase a meal plan with MSU Dining services. There is a Greek Meal plan available once a bid is accepted. This </a:t>
            </a:r>
            <a:r>
              <a:rPr lang="en-US" sz="2000" b="1" u="sng" dirty="0" smtClean="0">
                <a:solidFill>
                  <a:schemeClr val="accent1"/>
                </a:solidFill>
                <a:latin typeface="+mj-lt"/>
              </a:rPr>
              <a:t>must</a:t>
            </a: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 be done in person. 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August 31</a:t>
            </a:r>
            <a:r>
              <a:rPr lang="en-US" sz="2000" b="1" baseline="30000" dirty="0" smtClean="0">
                <a:solidFill>
                  <a:schemeClr val="accent1"/>
                </a:solidFill>
                <a:latin typeface="+mj-lt"/>
              </a:rPr>
              <a:t>st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 is </a:t>
            </a:r>
            <a:r>
              <a:rPr lang="en-US" sz="2000" b="1" dirty="0">
                <a:solidFill>
                  <a:schemeClr val="accent1"/>
                </a:solidFill>
                <a:latin typeface="+mj-lt"/>
              </a:rPr>
              <a:t>the deadline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to change to Greek Meal Plan. </a:t>
            </a: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For more information please visit: 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www.dining.msstate.edu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355" y="1143000"/>
            <a:ext cx="3618622" cy="2426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9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Role of Parents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248" y="1600201"/>
            <a:ext cx="8000552" cy="4200831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  <a:latin typeface="+mj-lt"/>
              </a:rPr>
              <a:t>There are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 never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too many questions.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+mj-lt"/>
              </a:rPr>
              <a:t>There are 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never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 bad questions.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Ask for updates from your student.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Get involved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with Parents Clubs and organizations.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+mj-lt"/>
              </a:rPr>
              <a:t>Have discussions with your student 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prior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 to recruitment.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Communicate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with MSU issues or concerns with your student’s experience.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018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How much are dues?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What is the time commitment?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Does the chapter have any recent Code of Conduct issues?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How does your chapter support its members academically?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What is your pledging/new member experience like?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Will I have to live in the house?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Is there a meal plan? Is it mandatory?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What are your philanthropy and community service projects? How is each member involved?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What type of social functions does the chapter host?</a:t>
            </a:r>
          </a:p>
        </p:txBody>
      </p:sp>
    </p:spTree>
    <p:extLst>
      <p:ext uri="{BB962C8B-B14F-4D97-AF65-F5344CB8AC3E}">
        <p14:creationId xmlns:p14="http://schemas.microsoft.com/office/powerpoint/2010/main" val="402726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50" y="230291"/>
            <a:ext cx="8000552" cy="771464"/>
          </a:xfrm>
        </p:spPr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350" y="635975"/>
            <a:ext cx="8000552" cy="3950721"/>
          </a:xfrm>
        </p:spPr>
        <p:txBody>
          <a:bodyPr/>
          <a:lstStyle/>
          <a:p>
            <a:pPr algn="ctr"/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+mj-lt"/>
              </a:rPr>
              <a:t>Do your Research!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+mj-lt"/>
              </a:rPr>
              <a:t>If you are interested in a chapter reach out to the recruitment chair or chapter officer.</a:t>
            </a:r>
          </a:p>
          <a:p>
            <a:pPr algn="ctr"/>
            <a:endParaRPr lang="en-US" sz="16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+mj-lt"/>
              </a:rPr>
              <a:t>IFC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+mj-lt"/>
              </a:rPr>
              <a:t>Register for Recruitment – Deadline is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August 18</a:t>
            </a:r>
            <a:r>
              <a:rPr lang="en-US" sz="1600" baseline="30000" dirty="0" smtClean="0">
                <a:solidFill>
                  <a:schemeClr val="tx2"/>
                </a:solidFill>
                <a:latin typeface="+mj-lt"/>
              </a:rPr>
              <a:t>th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at 11:59 PM.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US" sz="16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1600" b="1" dirty="0" err="1" smtClean="0">
                <a:solidFill>
                  <a:schemeClr val="tx2"/>
                </a:solidFill>
              </a:rPr>
              <a:t>Panhellenic</a:t>
            </a:r>
            <a:endParaRPr lang="en-US" sz="1600" b="1" dirty="0">
              <a:solidFill>
                <a:schemeClr val="tx2"/>
              </a:solidFill>
            </a:endParaRP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Register for Recruitment – Deadline is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July 31</a:t>
            </a:r>
            <a:r>
              <a:rPr lang="en-US" sz="1600" baseline="30000" dirty="0" smtClean="0">
                <a:solidFill>
                  <a:schemeClr val="tx2"/>
                </a:solidFill>
              </a:rPr>
              <a:t>st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at </a:t>
            </a:r>
            <a:r>
              <a:rPr lang="en-US" sz="1600" dirty="0">
                <a:solidFill>
                  <a:schemeClr val="tx2"/>
                </a:solidFill>
              </a:rPr>
              <a:t>11:59 PM.</a:t>
            </a:r>
          </a:p>
          <a:p>
            <a:pPr algn="ctr"/>
            <a:endParaRPr lang="en-US" sz="16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+mj-lt"/>
              </a:rPr>
              <a:t>NPHC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Attend the NPHC Informational Meeting &amp; Meet the Greeks.</a:t>
            </a:r>
          </a:p>
          <a:p>
            <a:pPr algn="ctr"/>
            <a:endParaRPr lang="en-US" sz="16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+mj-lt"/>
              </a:rPr>
              <a:t>MGC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Attend the Informational Session.</a:t>
            </a:r>
          </a:p>
        </p:txBody>
      </p:sp>
    </p:spTree>
    <p:extLst>
      <p:ext uri="{BB962C8B-B14F-4D97-AF65-F5344CB8AC3E}">
        <p14:creationId xmlns:p14="http://schemas.microsoft.com/office/powerpoint/2010/main" val="156849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-161927"/>
            <a:ext cx="8000552" cy="1143000"/>
          </a:xfrm>
        </p:spPr>
        <p:txBody>
          <a:bodyPr/>
          <a:lstStyle/>
          <a:p>
            <a:r>
              <a:rPr lang="en-US" sz="4400" dirty="0" smtClean="0"/>
              <a:t>MSU Student Organizations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4A0114"/>
                </a:solidFill>
              </a:rPr>
              <a:t>Difference of One: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385+ Student Organizations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4A0114"/>
                </a:solidFill>
              </a:rPr>
              <a:t>OrgSync</a:t>
            </a:r>
            <a:endParaRPr lang="en-US" dirty="0" smtClean="0">
              <a:solidFill>
                <a:srgbClr val="4A0114"/>
              </a:solidFill>
            </a:endParaRP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Cultural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Faith-Based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Honorary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Performing Arts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Political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Professional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Recreational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Service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Special Interest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Departmental/University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Other</a:t>
            </a:r>
          </a:p>
          <a:p>
            <a:pPr marL="457200" lvl="1" indent="0">
              <a:buNone/>
            </a:pPr>
            <a:endParaRPr lang="en-US" dirty="0">
              <a:solidFill>
                <a:srgbClr val="4A011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87" y="2641807"/>
            <a:ext cx="3004993" cy="1995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58" y="1105917"/>
            <a:ext cx="2884280" cy="199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https://static.wixstatic.com/media/cf1a64_5e2fda9bd99146a0a12cf8d771ed5ba1.jpg/v1/fill/w_645,h_427,al_c,q_80,usm_0.66_1.00_0.01/cf1a64_5e2fda9bd99146a0a12cf8d771ed5b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23" y="3104029"/>
            <a:ext cx="2886435" cy="1910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6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248" y="1384774"/>
            <a:ext cx="8000552" cy="3950721"/>
          </a:xfrm>
        </p:spPr>
        <p:txBody>
          <a:bodyPr/>
          <a:lstStyle/>
          <a:p>
            <a:pPr algn="ctr"/>
            <a:r>
              <a:rPr lang="en-US" sz="1400" dirty="0" smtClean="0"/>
              <a:t>Jackie Mullen</a:t>
            </a:r>
          </a:p>
          <a:p>
            <a:pPr algn="ctr"/>
            <a:r>
              <a:rPr lang="en-US" sz="1400" dirty="0" err="1" smtClean="0"/>
              <a:t>Panhellenic</a:t>
            </a:r>
            <a:r>
              <a:rPr lang="en-US" sz="1400" dirty="0" smtClean="0"/>
              <a:t> Advisor </a:t>
            </a:r>
          </a:p>
          <a:p>
            <a:pPr algn="ctr"/>
            <a:r>
              <a:rPr lang="en-US" sz="1400" dirty="0" smtClean="0"/>
              <a:t>jmullen@saffairs.msstate.edu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John Michael Vanhorn</a:t>
            </a:r>
          </a:p>
          <a:p>
            <a:pPr algn="ctr"/>
            <a:r>
              <a:rPr lang="en-US" sz="1400" dirty="0" err="1" smtClean="0"/>
              <a:t>Interfraternity</a:t>
            </a:r>
            <a:r>
              <a:rPr lang="en-US" sz="1400" dirty="0" smtClean="0"/>
              <a:t> Council Advisor</a:t>
            </a:r>
          </a:p>
          <a:p>
            <a:pPr algn="ctr"/>
            <a:r>
              <a:rPr lang="en-US" sz="1400" dirty="0" smtClean="0"/>
              <a:t>jvanhorn@saffars.msstate.edu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err="1" smtClean="0"/>
              <a:t>ShirDonna</a:t>
            </a:r>
            <a:r>
              <a:rPr lang="en-US" sz="1400" dirty="0" smtClean="0"/>
              <a:t> Lawrence </a:t>
            </a:r>
          </a:p>
          <a:p>
            <a:pPr algn="ctr"/>
            <a:r>
              <a:rPr lang="en-US" sz="1400" dirty="0" smtClean="0"/>
              <a:t>National PanHellenic Council Advisor </a:t>
            </a:r>
          </a:p>
          <a:p>
            <a:pPr algn="ctr"/>
            <a:r>
              <a:rPr lang="en-US" sz="1400" dirty="0" smtClean="0"/>
              <a:t>s.lawrence@saffairs.msstate.edu</a:t>
            </a:r>
          </a:p>
          <a:p>
            <a:pPr algn="ctr"/>
            <a:endParaRPr lang="en-US" sz="1400" dirty="0"/>
          </a:p>
          <a:p>
            <a:pPr algn="ctr"/>
            <a:endParaRPr lang="en-US" sz="1800" dirty="0"/>
          </a:p>
          <a:p>
            <a:pPr algn="ctr"/>
            <a:r>
              <a:rPr lang="en-US" sz="1800" dirty="0" smtClean="0"/>
              <a:t>Phone: 662-325-3917</a:t>
            </a:r>
          </a:p>
        </p:txBody>
      </p:sp>
    </p:spTree>
    <p:extLst>
      <p:ext uri="{BB962C8B-B14F-4D97-AF65-F5344CB8AC3E}">
        <p14:creationId xmlns:p14="http://schemas.microsoft.com/office/powerpoint/2010/main" val="10013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454426"/>
            <a:ext cx="8000552" cy="1143000"/>
          </a:xfrm>
        </p:spPr>
        <p:txBody>
          <a:bodyPr/>
          <a:lstStyle/>
          <a:p>
            <a:r>
              <a:rPr lang="en-US" sz="4800" dirty="0" smtClean="0"/>
              <a:t>Follow Us on Social Media</a:t>
            </a:r>
            <a:endParaRPr lang="en-US" sz="4800" dirty="0"/>
          </a:p>
        </p:txBody>
      </p:sp>
      <p:pic>
        <p:nvPicPr>
          <p:cNvPr id="2050" name="Picture 2" descr="http://cyberpr.com/assets/instagram-logo-transparent-background_zps6befc220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498" y="1551060"/>
            <a:ext cx="947380" cy="95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0670" y="1737211"/>
            <a:ext cx="59478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  <a:latin typeface="+mj-lt"/>
              </a:rPr>
              <a:t>MSU_IFC</a:t>
            </a:r>
          </a:p>
          <a:p>
            <a:r>
              <a:rPr lang="en-US" sz="4400" b="1" dirty="0" err="1">
                <a:solidFill>
                  <a:schemeClr val="tx2"/>
                </a:solidFill>
                <a:latin typeface="+mj-lt"/>
              </a:rPr>
              <a:t>m</a:t>
            </a:r>
            <a:r>
              <a:rPr lang="en-US" sz="4400" b="1" dirty="0" err="1" smtClean="0">
                <a:solidFill>
                  <a:schemeClr val="tx2"/>
                </a:solidFill>
                <a:latin typeface="+mj-lt"/>
              </a:rPr>
              <a:t>su_panhellenic</a:t>
            </a:r>
            <a:endParaRPr lang="en-US" sz="4400" b="1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4400" b="1" dirty="0" err="1" smtClean="0">
                <a:solidFill>
                  <a:schemeClr val="tx2"/>
                </a:solidFill>
                <a:latin typeface="+mj-lt"/>
              </a:rPr>
              <a:t>NPHC_mstate</a:t>
            </a:r>
            <a:endParaRPr lang="en-US" sz="4400" b="1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4400" b="1" dirty="0" err="1" smtClean="0">
                <a:solidFill>
                  <a:schemeClr val="tx2"/>
                </a:solidFill>
                <a:latin typeface="+mj-lt"/>
              </a:rPr>
              <a:t>msstate_MGC</a:t>
            </a:r>
            <a:endParaRPr lang="en-US" sz="4400" b="1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052" name="Picture 4" descr="http://www.riveroflifegj.com/wp-content/uploads/2014/11/twitter-logo-png-transparent-background-1024x102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478" y="266957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facebookbrand.com/img/fb-ar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478" y="378236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7559" y="4976037"/>
            <a:ext cx="708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2"/>
                </a:solidFill>
                <a:latin typeface="+mj-lt"/>
              </a:rPr>
              <a:t>www.greeks.msstate.edu</a:t>
            </a:r>
            <a:endParaRPr lang="en-US" sz="40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092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-191783"/>
            <a:ext cx="8000552" cy="1143000"/>
          </a:xfrm>
        </p:spPr>
        <p:txBody>
          <a:bodyPr/>
          <a:lstStyle/>
          <a:p>
            <a:r>
              <a:rPr lang="en-US" sz="4400" dirty="0" smtClean="0"/>
              <a:t>Student Association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8978" y="1255713"/>
            <a:ext cx="8229600" cy="5222153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Executive Council</a:t>
            </a:r>
            <a:endParaRPr lang="en-US" dirty="0">
              <a:solidFill>
                <a:srgbClr val="4A0114"/>
              </a:solidFill>
            </a:endParaRP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Attend meetings to advocate for students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Liaison between students and administration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Elected each Spring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Cabinet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Bulldog </a:t>
            </a:r>
            <a:r>
              <a:rPr lang="en-US" dirty="0">
                <a:solidFill>
                  <a:srgbClr val="4A0114"/>
                </a:solidFill>
              </a:rPr>
              <a:t>Bash, Costume Carnival, </a:t>
            </a:r>
            <a:endParaRPr lang="en-US" dirty="0" smtClean="0">
              <a:solidFill>
                <a:srgbClr val="4A0114"/>
              </a:solidFill>
            </a:endParaRP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Late Night Events, Cowbell </a:t>
            </a:r>
            <a:r>
              <a:rPr lang="en-US" dirty="0">
                <a:solidFill>
                  <a:srgbClr val="4A0114"/>
                </a:solidFill>
              </a:rPr>
              <a:t>Cabs, 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Finish </a:t>
            </a:r>
            <a:r>
              <a:rPr lang="en-US" dirty="0">
                <a:solidFill>
                  <a:srgbClr val="4A0114"/>
                </a:solidFill>
              </a:rPr>
              <a:t>in 4, and Block </a:t>
            </a:r>
            <a:r>
              <a:rPr lang="en-US" dirty="0" smtClean="0">
                <a:solidFill>
                  <a:srgbClr val="4A0114"/>
                </a:solidFill>
              </a:rPr>
              <a:t>by Block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Senate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Pass legislation representing the students’ voice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Appropriate over $55,000 for student organizations</a:t>
            </a:r>
          </a:p>
          <a:p>
            <a:pPr marL="514350" lvl="1" indent="0">
              <a:buNone/>
            </a:pPr>
            <a:endParaRPr lang="en-US" dirty="0" smtClean="0">
              <a:solidFill>
                <a:srgbClr val="4A0114"/>
              </a:solidFill>
            </a:endParaRPr>
          </a:p>
          <a:p>
            <a:pPr marL="514350" lvl="1" indent="0">
              <a:buNone/>
            </a:pPr>
            <a:r>
              <a:rPr lang="en-US" dirty="0" err="1" smtClean="0">
                <a:solidFill>
                  <a:srgbClr val="4A0114"/>
                </a:solidFill>
              </a:rPr>
              <a:t>www.sa.msstate.edu</a:t>
            </a:r>
            <a:endParaRPr lang="en-US" dirty="0" smtClean="0">
              <a:solidFill>
                <a:srgbClr val="4A0114"/>
              </a:solidFill>
            </a:endParaRPr>
          </a:p>
          <a:p>
            <a:pPr marL="514350" lvl="1" indent="0">
              <a:buNone/>
            </a:pPr>
            <a:endParaRPr lang="en-US" dirty="0" smtClean="0">
              <a:solidFill>
                <a:srgbClr val="4A0114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53" y="2257787"/>
            <a:ext cx="2698083" cy="1804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https://static.wixstatic.com/media/17eeab_ea74c321b94b133d30dd323ce15caf14.jpg/v1/fill/w_1040,h_692,al_c,q_90,usm_0.66_1.00_0.01/17eeab_ea74c321b94b133d30dd323ce15caf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95" y="798124"/>
            <a:ext cx="2803967" cy="1865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16" y="3437080"/>
            <a:ext cx="2339384" cy="1555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5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-117074"/>
            <a:ext cx="8000552" cy="1143000"/>
          </a:xfrm>
        </p:spPr>
        <p:txBody>
          <a:bodyPr/>
          <a:lstStyle/>
          <a:p>
            <a:r>
              <a:rPr lang="en-US" sz="4400" dirty="0" smtClean="0"/>
              <a:t>Student Association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2215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2200" dirty="0" smtClean="0">
                <a:solidFill>
                  <a:srgbClr val="4A0114"/>
                </a:solidFill>
              </a:rPr>
              <a:t>Freshmen Senators</a:t>
            </a:r>
            <a:endParaRPr lang="en-US" sz="2200" dirty="0">
              <a:solidFill>
                <a:srgbClr val="4A0114"/>
              </a:solidFill>
            </a:endParaRPr>
          </a:p>
          <a:p>
            <a:pPr marL="914400" lvl="2" indent="0">
              <a:buNone/>
            </a:pPr>
            <a:r>
              <a:rPr lang="en-US" sz="1900" dirty="0" smtClean="0">
                <a:solidFill>
                  <a:srgbClr val="4A0114"/>
                </a:solidFill>
              </a:rPr>
              <a:t>Five elected each Fall 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4A0114"/>
                </a:solidFill>
              </a:rPr>
              <a:t>Freshman Forum</a:t>
            </a:r>
          </a:p>
          <a:p>
            <a:pPr marL="914400" lvl="2" indent="0">
              <a:buNone/>
            </a:pPr>
            <a:r>
              <a:rPr lang="en-US" sz="1900" dirty="0" smtClean="0">
                <a:solidFill>
                  <a:srgbClr val="4A0114"/>
                </a:solidFill>
              </a:rPr>
              <a:t>Plan and host a conference for high </a:t>
            </a:r>
          </a:p>
          <a:p>
            <a:pPr marL="914400" lvl="2" indent="0">
              <a:buNone/>
            </a:pPr>
            <a:r>
              <a:rPr lang="en-US" sz="1900" dirty="0" smtClean="0">
                <a:solidFill>
                  <a:srgbClr val="4A0114"/>
                </a:solidFill>
              </a:rPr>
              <a:t>school seniors each February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4A0114"/>
                </a:solidFill>
              </a:rPr>
              <a:t>Freshman Council</a:t>
            </a:r>
          </a:p>
          <a:p>
            <a:pPr marL="914400" lvl="2" indent="0">
              <a:buNone/>
            </a:pPr>
            <a:r>
              <a:rPr lang="en-US" sz="1900" dirty="0" smtClean="0">
                <a:solidFill>
                  <a:srgbClr val="4A0114"/>
                </a:solidFill>
              </a:rPr>
              <a:t>Plan events and implement policies that </a:t>
            </a:r>
          </a:p>
          <a:p>
            <a:pPr marL="914400" lvl="2" indent="0">
              <a:buNone/>
            </a:pPr>
            <a:r>
              <a:rPr lang="en-US" sz="1900" dirty="0" smtClean="0">
                <a:solidFill>
                  <a:srgbClr val="4A0114"/>
                </a:solidFill>
              </a:rPr>
              <a:t>improve the Freshman Experience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4A0114"/>
                </a:solidFill>
              </a:rPr>
              <a:t>Freshman Edge</a:t>
            </a:r>
            <a:endParaRPr lang="en-US" sz="2200" dirty="0">
              <a:solidFill>
                <a:srgbClr val="4A0114"/>
              </a:solidFill>
            </a:endParaRPr>
          </a:p>
          <a:p>
            <a:pPr marL="914400" lvl="2" indent="0">
              <a:buNone/>
            </a:pPr>
            <a:r>
              <a:rPr lang="en-US" sz="1900" dirty="0" smtClean="0">
                <a:solidFill>
                  <a:srgbClr val="4A0114"/>
                </a:solidFill>
              </a:rPr>
              <a:t>Plan community service events </a:t>
            </a:r>
          </a:p>
          <a:p>
            <a:pPr marL="914400" lvl="2" indent="0">
              <a:buNone/>
            </a:pPr>
            <a:r>
              <a:rPr lang="en-US" sz="1900" dirty="0" smtClean="0">
                <a:solidFill>
                  <a:srgbClr val="4A0114"/>
                </a:solidFill>
              </a:rPr>
              <a:t>throughout the year</a:t>
            </a:r>
          </a:p>
          <a:p>
            <a:pPr marL="514350" lvl="1" indent="0">
              <a:buNone/>
            </a:pPr>
            <a:r>
              <a:rPr lang="en-US" sz="2200" dirty="0" smtClean="0">
                <a:solidFill>
                  <a:srgbClr val="4A0114"/>
                </a:solidFill>
              </a:rPr>
              <a:t>www.sa.msstate.edu</a:t>
            </a:r>
          </a:p>
          <a:p>
            <a:pPr marL="514350" lvl="1" indent="0">
              <a:buNone/>
            </a:pPr>
            <a:endParaRPr lang="en-US" dirty="0" smtClean="0">
              <a:solidFill>
                <a:srgbClr val="4A0114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4A0114"/>
                </a:solidFill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03" y="798612"/>
            <a:ext cx="1610033" cy="1610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Keenum Lunch Talk - Student Association Freshman Council Committ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01" y="2555335"/>
            <a:ext cx="2596956" cy="1731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148" y="1025926"/>
            <a:ext cx="2595947" cy="1607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tatic.wixstatic.com/media/c5bdc1_319245f77a434e1a83cd8c42573e0aee.jpg/v1/fill/w_407,h_252,al_c,q_80,usm_0.66_1.00_0.01/c5bdc1_319245f77a434e1a83cd8c42573e0a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88" y="3875982"/>
            <a:ext cx="3026116" cy="1873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9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20" y="4114642"/>
            <a:ext cx="2667796" cy="177630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78" y="16659"/>
            <a:ext cx="8568444" cy="1143000"/>
          </a:xfrm>
        </p:spPr>
        <p:txBody>
          <a:bodyPr/>
          <a:lstStyle/>
          <a:p>
            <a:r>
              <a:rPr lang="en-US" sz="4400" dirty="0" smtClean="0"/>
              <a:t>Music Makers Production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8482"/>
            <a:ext cx="8229600" cy="522215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dirty="0" smtClean="0">
                <a:solidFill>
                  <a:srgbClr val="4A0114"/>
                </a:solidFill>
              </a:rPr>
              <a:t>Student-run concert production organization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4A0114"/>
                </a:solidFill>
              </a:rPr>
              <a:t>Concerts for national and local acts</a:t>
            </a:r>
          </a:p>
          <a:p>
            <a:pPr marL="457200" lvl="1" indent="0">
              <a:buNone/>
            </a:pPr>
            <a:endParaRPr lang="en-US" sz="2200" dirty="0" smtClean="0">
              <a:solidFill>
                <a:srgbClr val="4A0114"/>
              </a:solidFill>
            </a:endParaRP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4A0114"/>
                </a:solidFill>
              </a:rPr>
              <a:t>	Past Performers: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4A0114"/>
                </a:solidFill>
              </a:rPr>
              <a:t>	</a:t>
            </a:r>
            <a:r>
              <a:rPr lang="en-US" sz="1900" dirty="0" smtClean="0">
                <a:solidFill>
                  <a:srgbClr val="4A0114"/>
                </a:solidFill>
              </a:rPr>
              <a:t>Zac </a:t>
            </a:r>
            <a:r>
              <a:rPr lang="en-US" sz="1900" dirty="0">
                <a:solidFill>
                  <a:srgbClr val="4A0114"/>
                </a:solidFill>
              </a:rPr>
              <a:t>Brown Band, NEEDTOBREATHE, </a:t>
            </a:r>
            <a:endParaRPr lang="en-US" sz="1900" dirty="0" smtClean="0">
              <a:solidFill>
                <a:srgbClr val="4A0114"/>
              </a:solidFill>
            </a:endParaRPr>
          </a:p>
          <a:p>
            <a:pPr marL="457200" lvl="1" indent="0">
              <a:buNone/>
            </a:pPr>
            <a:r>
              <a:rPr lang="en-US" sz="1900" dirty="0">
                <a:solidFill>
                  <a:srgbClr val="4A0114"/>
                </a:solidFill>
              </a:rPr>
              <a:t>	</a:t>
            </a:r>
            <a:r>
              <a:rPr lang="en-US" sz="1900" dirty="0" smtClean="0">
                <a:solidFill>
                  <a:srgbClr val="4A0114"/>
                </a:solidFill>
              </a:rPr>
              <a:t>Alabama Shakes, </a:t>
            </a:r>
            <a:r>
              <a:rPr lang="en-US" sz="1900" dirty="0">
                <a:solidFill>
                  <a:srgbClr val="4A0114"/>
                </a:solidFill>
              </a:rPr>
              <a:t>2Chainz, </a:t>
            </a:r>
            <a:r>
              <a:rPr lang="en-US" sz="1900" dirty="0" smtClean="0">
                <a:solidFill>
                  <a:srgbClr val="4A0114"/>
                </a:solidFill>
              </a:rPr>
              <a:t>Jack White, 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rgbClr val="4A0114"/>
                </a:solidFill>
              </a:rPr>
              <a:t>	</a:t>
            </a:r>
            <a:r>
              <a:rPr lang="en-US" sz="1900" dirty="0" smtClean="0">
                <a:solidFill>
                  <a:srgbClr val="4A0114"/>
                </a:solidFill>
              </a:rPr>
              <a:t>Rae </a:t>
            </a:r>
            <a:r>
              <a:rPr lang="en-US" sz="1900" dirty="0" err="1" smtClean="0">
                <a:solidFill>
                  <a:srgbClr val="4A0114"/>
                </a:solidFill>
              </a:rPr>
              <a:t>Sremmurd</a:t>
            </a:r>
            <a:r>
              <a:rPr lang="en-US" sz="1900" dirty="0" smtClean="0">
                <a:solidFill>
                  <a:srgbClr val="4A0114"/>
                </a:solidFill>
              </a:rPr>
              <a:t>, and Ben Rector</a:t>
            </a:r>
            <a:endParaRPr lang="en-US" sz="1900" dirty="0">
              <a:solidFill>
                <a:srgbClr val="4A0114"/>
              </a:solidFill>
            </a:endParaRPr>
          </a:p>
          <a:p>
            <a:pPr marL="514350" lvl="1" indent="0">
              <a:buNone/>
            </a:pPr>
            <a:endParaRPr lang="en-US" sz="2400" dirty="0" smtClean="0">
              <a:solidFill>
                <a:srgbClr val="4A0114"/>
              </a:solidFill>
            </a:endParaRPr>
          </a:p>
          <a:p>
            <a:pPr marL="514350" lvl="1" indent="0">
              <a:buNone/>
            </a:pPr>
            <a:r>
              <a:rPr lang="en-US" sz="2400" dirty="0" err="1" smtClean="0">
                <a:solidFill>
                  <a:srgbClr val="4A0114"/>
                </a:solidFill>
              </a:rPr>
              <a:t>www.msuconcerts.com</a:t>
            </a:r>
            <a:endParaRPr lang="en-US" sz="2400" dirty="0" smtClean="0">
              <a:solidFill>
                <a:srgbClr val="4A0114"/>
              </a:solidFill>
            </a:endParaRPr>
          </a:p>
          <a:p>
            <a:pPr marL="514350" lvl="1" indent="0">
              <a:buNone/>
            </a:pPr>
            <a:r>
              <a:rPr lang="en-US" sz="2000" dirty="0">
                <a:solidFill>
                  <a:srgbClr val="4A0114"/>
                </a:solidFill>
              </a:rPr>
              <a:t>	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4A0114"/>
                </a:solidFill>
              </a:rPr>
              <a:t>	</a:t>
            </a:r>
          </a:p>
        </p:txBody>
      </p:sp>
      <p:pic>
        <p:nvPicPr>
          <p:cNvPr id="3080" name="Picture 8" descr="https://static.wixstatic.com/media/901993_22d4fa7ce87c459bbd4210a811ef23f2.jpg/v1/fill/w_1040,h_694,al_c,q_90,usm_0.66_1.00_0.01/901993_22d4fa7ce87c459bbd4210a811ef23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62" y="2471482"/>
            <a:ext cx="2906368" cy="1939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52" y="1010230"/>
            <a:ext cx="2667796" cy="1771861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83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-68532"/>
            <a:ext cx="8000552" cy="1143000"/>
          </a:xfrm>
        </p:spPr>
        <p:txBody>
          <a:bodyPr/>
          <a:lstStyle/>
          <a:p>
            <a:r>
              <a:rPr lang="en-US" sz="4400" dirty="0" smtClean="0"/>
              <a:t>Center for Student Activities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22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4A0114"/>
                </a:solidFill>
              </a:rPr>
              <a:t>Involvement Ambassadors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4A0114"/>
                </a:solidFill>
              </a:rPr>
              <a:t>Dawg</a:t>
            </a:r>
            <a:r>
              <a:rPr lang="en-US" sz="2800" dirty="0" smtClean="0">
                <a:solidFill>
                  <a:srgbClr val="4A0114"/>
                </a:solidFill>
              </a:rPr>
              <a:t> </a:t>
            </a:r>
            <a:r>
              <a:rPr lang="en-US" sz="2800" dirty="0" smtClean="0">
                <a:solidFill>
                  <a:srgbClr val="4A0114"/>
                </a:solidFill>
              </a:rPr>
              <a:t>Days</a:t>
            </a:r>
            <a:endParaRPr lang="en-US" sz="2800" dirty="0" smtClean="0">
              <a:solidFill>
                <a:srgbClr val="4A0114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4A0114"/>
                </a:solidFill>
              </a:rPr>
              <a:t>Shades of Starkville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4A0114"/>
                </a:solidFill>
              </a:rPr>
              <a:t>Miss MSU and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4A0114"/>
                </a:solidFill>
              </a:rPr>
              <a:t> </a:t>
            </a:r>
            <a:r>
              <a:rPr lang="en-US" sz="2800" dirty="0" smtClean="0">
                <a:solidFill>
                  <a:srgbClr val="4A0114"/>
                </a:solidFill>
              </a:rPr>
              <a:t>   Miss Maroon &amp; White Pageants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4A0114"/>
                </a:solidFill>
              </a:rPr>
              <a:t>Dance Marathon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4A0114"/>
                </a:solidFill>
              </a:rPr>
              <a:t>Union Art Gallery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4A0114"/>
                </a:solidFill>
              </a:rPr>
              <a:t>Lyceum Series</a:t>
            </a:r>
          </a:p>
          <a:p>
            <a:pPr marL="457200" lvl="1" indent="0">
              <a:buNone/>
            </a:pPr>
            <a:endParaRPr lang="en-US" dirty="0">
              <a:solidFill>
                <a:srgbClr val="4A011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12" y="3081702"/>
            <a:ext cx="1923078" cy="2787876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62" y="989878"/>
            <a:ext cx="3259238" cy="2164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48" y="4024916"/>
            <a:ext cx="2631028" cy="1751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37" y="1167310"/>
            <a:ext cx="511682" cy="548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05" y="1716057"/>
            <a:ext cx="949840" cy="21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MSU Fraternities &amp; Sororities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66" y="1600201"/>
            <a:ext cx="8123463" cy="3950721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Four Councils include: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Interfraternity Council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Panhellenic Council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National Pan-Hellenic Council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Multicultural Greek Council</a:t>
            </a:r>
          </a:p>
        </p:txBody>
      </p:sp>
      <p:pic>
        <p:nvPicPr>
          <p:cNvPr id="4" name="Picture 3" descr="Fraternity&amp;SororityLife_20170427_REH746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58" y="1417638"/>
            <a:ext cx="2272479" cy="28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164917"/>
            <a:ext cx="8000552" cy="1143000"/>
          </a:xfrm>
        </p:spPr>
        <p:txBody>
          <a:bodyPr/>
          <a:lstStyle/>
          <a:p>
            <a:r>
              <a:rPr lang="en-US" sz="3600" dirty="0" smtClean="0"/>
              <a:t>Benefits of a Greek Organization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248" y="1516150"/>
            <a:ext cx="8000552" cy="3950721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Support Group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Networking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Academics 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Involvement 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Social Engagement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Philanthropy &amp; Community Service 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3" descr="KA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43" y="1600201"/>
            <a:ext cx="4698594" cy="2237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84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230290"/>
            <a:ext cx="8000552" cy="1143000"/>
          </a:xfrm>
        </p:spPr>
        <p:txBody>
          <a:bodyPr/>
          <a:lstStyle/>
          <a:p>
            <a:r>
              <a:rPr lang="en-US" sz="4400" dirty="0" smtClean="0"/>
              <a:t>How does IFC recruitment work?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756" y="1590409"/>
            <a:ext cx="8595069" cy="3950721"/>
          </a:xfrm>
        </p:spPr>
        <p:txBody>
          <a:bodyPr numCol="2"/>
          <a:lstStyle/>
          <a:p>
            <a:r>
              <a:rPr lang="en-US" sz="1200" b="1" u="sng" dirty="0">
                <a:solidFill>
                  <a:srgbClr val="4A0114"/>
                </a:solidFill>
              </a:rPr>
              <a:t>Sunday, August 19</a:t>
            </a:r>
            <a:r>
              <a:rPr lang="en-US" sz="1200" b="1" u="sng" baseline="30000" dirty="0">
                <a:solidFill>
                  <a:srgbClr val="4A0114"/>
                </a:solidFill>
              </a:rPr>
              <a:t>th</a:t>
            </a:r>
            <a:endParaRPr lang="en-US" sz="1200" dirty="0">
              <a:solidFill>
                <a:srgbClr val="4A0114"/>
              </a:solidFill>
            </a:endParaRPr>
          </a:p>
          <a:p>
            <a:pPr lvl="0"/>
            <a:r>
              <a:rPr lang="en-US" sz="1200" b="1" dirty="0" smtClean="0">
                <a:solidFill>
                  <a:srgbClr val="4A0114"/>
                </a:solidFill>
              </a:rPr>
              <a:t>Tabling</a:t>
            </a:r>
            <a:r>
              <a:rPr lang="en-US" sz="1200" b="1" dirty="0">
                <a:solidFill>
                  <a:srgbClr val="4A0114"/>
                </a:solidFill>
              </a:rPr>
              <a:t>: </a:t>
            </a:r>
            <a:r>
              <a:rPr lang="en-US" sz="1200" dirty="0">
                <a:solidFill>
                  <a:srgbClr val="4A0114"/>
                </a:solidFill>
              </a:rPr>
              <a:t>9:30 AM - 12:30 PM</a:t>
            </a:r>
          </a:p>
          <a:p>
            <a:r>
              <a:rPr lang="en-US" sz="1200" dirty="0">
                <a:solidFill>
                  <a:srgbClr val="4A0114"/>
                </a:solidFill>
              </a:rPr>
              <a:t>	-Humphrey Coliseum</a:t>
            </a:r>
          </a:p>
          <a:p>
            <a:r>
              <a:rPr lang="en-US" sz="1200" dirty="0">
                <a:solidFill>
                  <a:srgbClr val="4A0114"/>
                </a:solidFill>
              </a:rPr>
              <a:t>	-Attire: Collared Shirt, Dress Pants/Slacks</a:t>
            </a:r>
          </a:p>
          <a:p>
            <a:pPr lvl="0"/>
            <a:r>
              <a:rPr lang="en-US" sz="1200" b="1" dirty="0">
                <a:solidFill>
                  <a:srgbClr val="4A0114"/>
                </a:solidFill>
              </a:rPr>
              <a:t>Open House: </a:t>
            </a:r>
            <a:r>
              <a:rPr lang="en-US" sz="1200" dirty="0">
                <a:solidFill>
                  <a:srgbClr val="4A0114"/>
                </a:solidFill>
              </a:rPr>
              <a:t>4:30 PM - 8:30 PM</a:t>
            </a:r>
          </a:p>
          <a:p>
            <a:r>
              <a:rPr lang="en-US" sz="1200" b="1" dirty="0">
                <a:solidFill>
                  <a:srgbClr val="4A0114"/>
                </a:solidFill>
              </a:rPr>
              <a:t>	-</a:t>
            </a:r>
            <a:r>
              <a:rPr lang="en-US" sz="1200" dirty="0">
                <a:solidFill>
                  <a:srgbClr val="4A0114"/>
                </a:solidFill>
              </a:rPr>
              <a:t>Amphitheater/Fraternity and Sorority Row</a:t>
            </a:r>
          </a:p>
          <a:p>
            <a:r>
              <a:rPr lang="en-US" sz="1200" dirty="0">
                <a:solidFill>
                  <a:srgbClr val="4A0114"/>
                </a:solidFill>
              </a:rPr>
              <a:t>	</a:t>
            </a:r>
            <a:r>
              <a:rPr lang="en-US" sz="1200" dirty="0" smtClean="0">
                <a:solidFill>
                  <a:srgbClr val="4A0114"/>
                </a:solidFill>
              </a:rPr>
              <a:t>-Attire</a:t>
            </a:r>
            <a:r>
              <a:rPr lang="en-US" sz="1200" dirty="0">
                <a:solidFill>
                  <a:srgbClr val="4A0114"/>
                </a:solidFill>
              </a:rPr>
              <a:t>: Khaki Shorts, T-Shirt/Golf Polo</a:t>
            </a:r>
          </a:p>
          <a:p>
            <a:pPr lvl="0"/>
            <a:r>
              <a:rPr lang="en-US" sz="1200" i="1" dirty="0">
                <a:solidFill>
                  <a:srgbClr val="4A0114"/>
                </a:solidFill>
              </a:rPr>
              <a:t>PNMs select 10 Chapters</a:t>
            </a:r>
            <a:endParaRPr lang="en-US" sz="1200" dirty="0">
              <a:solidFill>
                <a:srgbClr val="4A0114"/>
              </a:solidFill>
            </a:endParaRPr>
          </a:p>
          <a:p>
            <a:r>
              <a:rPr lang="en-US" sz="1200" b="1" dirty="0">
                <a:solidFill>
                  <a:srgbClr val="4A0114"/>
                </a:solidFill>
              </a:rPr>
              <a:t> </a:t>
            </a:r>
            <a:endParaRPr lang="en-US" sz="1200" dirty="0">
              <a:solidFill>
                <a:srgbClr val="4A0114"/>
              </a:solidFill>
            </a:endParaRPr>
          </a:p>
          <a:p>
            <a:r>
              <a:rPr lang="en-US" sz="1200" b="1" u="sng" dirty="0">
                <a:solidFill>
                  <a:srgbClr val="4A0114"/>
                </a:solidFill>
              </a:rPr>
              <a:t>Monday, August 20th</a:t>
            </a:r>
            <a:endParaRPr lang="en-US" sz="1200" dirty="0">
              <a:solidFill>
                <a:srgbClr val="4A0114"/>
              </a:solidFill>
            </a:endParaRPr>
          </a:p>
          <a:p>
            <a:pPr lvl="0"/>
            <a:r>
              <a:rPr lang="en-US" sz="1200" b="1" dirty="0">
                <a:solidFill>
                  <a:srgbClr val="4A0114"/>
                </a:solidFill>
              </a:rPr>
              <a:t>Chapter Visits: </a:t>
            </a:r>
            <a:r>
              <a:rPr lang="en-US" sz="1200" dirty="0">
                <a:solidFill>
                  <a:srgbClr val="4A0114"/>
                </a:solidFill>
              </a:rPr>
              <a:t>10 Rounds, 40 Minutes Each</a:t>
            </a:r>
          </a:p>
          <a:p>
            <a:r>
              <a:rPr lang="en-US" sz="1200" dirty="0">
                <a:solidFill>
                  <a:srgbClr val="4A0114"/>
                </a:solidFill>
              </a:rPr>
              <a:t>	-9:00 AM - </a:t>
            </a:r>
            <a:r>
              <a:rPr lang="en-US" sz="1200" dirty="0" smtClean="0">
                <a:solidFill>
                  <a:srgbClr val="4A0114"/>
                </a:solidFill>
              </a:rPr>
              <a:t>6</a:t>
            </a:r>
            <a:r>
              <a:rPr lang="en-US" sz="1200" dirty="0">
                <a:solidFill>
                  <a:srgbClr val="4A0114"/>
                </a:solidFill>
              </a:rPr>
              <a:t>:30 PM</a:t>
            </a:r>
          </a:p>
          <a:p>
            <a:r>
              <a:rPr lang="en-US" sz="1200" dirty="0">
                <a:solidFill>
                  <a:srgbClr val="4A0114"/>
                </a:solidFill>
              </a:rPr>
              <a:t>	-Attire: Khaki Shorts, T-Shirt/Golf Polo</a:t>
            </a:r>
          </a:p>
          <a:p>
            <a:pPr lvl="0"/>
            <a:r>
              <a:rPr lang="en-US" sz="1200" i="1" dirty="0">
                <a:solidFill>
                  <a:srgbClr val="4A0114"/>
                </a:solidFill>
              </a:rPr>
              <a:t>PNMs select 6 Chapters</a:t>
            </a:r>
            <a:endParaRPr lang="en-US" sz="1200" dirty="0">
              <a:solidFill>
                <a:srgbClr val="4A0114"/>
              </a:solidFill>
            </a:endParaRPr>
          </a:p>
          <a:p>
            <a:endParaRPr lang="en-US" sz="1200" dirty="0">
              <a:solidFill>
                <a:srgbClr val="4A0114"/>
              </a:solidFill>
            </a:endParaRPr>
          </a:p>
          <a:p>
            <a:endParaRPr lang="en-US" sz="1200" b="1" u="sng" dirty="0">
              <a:solidFill>
                <a:srgbClr val="4A0114"/>
              </a:solidFill>
            </a:endParaRPr>
          </a:p>
          <a:p>
            <a:endParaRPr lang="en-US" sz="1200" b="1" u="sng" dirty="0">
              <a:solidFill>
                <a:srgbClr val="4A0114"/>
              </a:solidFill>
            </a:endParaRPr>
          </a:p>
          <a:p>
            <a:r>
              <a:rPr lang="en-US" sz="1200" b="1" u="sng" dirty="0" smtClean="0">
                <a:solidFill>
                  <a:srgbClr val="4A0114"/>
                </a:solidFill>
              </a:rPr>
              <a:t>Tuesday</a:t>
            </a:r>
            <a:r>
              <a:rPr lang="en-US" sz="1200" b="1" u="sng" dirty="0">
                <a:solidFill>
                  <a:srgbClr val="4A0114"/>
                </a:solidFill>
              </a:rPr>
              <a:t>, August 21st</a:t>
            </a:r>
            <a:endParaRPr lang="en-US" sz="1200" dirty="0">
              <a:solidFill>
                <a:srgbClr val="4A0114"/>
              </a:solidFill>
            </a:endParaRPr>
          </a:p>
          <a:p>
            <a:pPr lvl="0"/>
            <a:r>
              <a:rPr lang="en-US" sz="1200" b="1" dirty="0">
                <a:solidFill>
                  <a:srgbClr val="4A0114"/>
                </a:solidFill>
              </a:rPr>
              <a:t>Recreation Day: </a:t>
            </a:r>
            <a:r>
              <a:rPr lang="en-US" sz="1200" dirty="0">
                <a:solidFill>
                  <a:srgbClr val="4A0114"/>
                </a:solidFill>
              </a:rPr>
              <a:t>6 Rounds, 3:00 PM - 9:00 PM</a:t>
            </a:r>
          </a:p>
          <a:p>
            <a:pPr lvl="0"/>
            <a:r>
              <a:rPr lang="en-US" sz="1200" dirty="0">
                <a:solidFill>
                  <a:srgbClr val="4A0114"/>
                </a:solidFill>
              </a:rPr>
              <a:t>Attire: Sportswear, Shorts, T-Shirt</a:t>
            </a:r>
          </a:p>
          <a:p>
            <a:pPr lvl="0"/>
            <a:r>
              <a:rPr lang="en-US" sz="1200" i="1" dirty="0">
                <a:solidFill>
                  <a:srgbClr val="4A0114"/>
                </a:solidFill>
              </a:rPr>
              <a:t>PNMs select 3 Chapters</a:t>
            </a:r>
            <a:endParaRPr lang="en-US" sz="1200" dirty="0">
              <a:solidFill>
                <a:srgbClr val="4A0114"/>
              </a:solidFill>
            </a:endParaRPr>
          </a:p>
          <a:p>
            <a:r>
              <a:rPr lang="en-US" sz="1200" dirty="0">
                <a:solidFill>
                  <a:srgbClr val="4A0114"/>
                </a:solidFill>
              </a:rPr>
              <a:t> </a:t>
            </a:r>
          </a:p>
          <a:p>
            <a:r>
              <a:rPr lang="en-US" sz="1200" b="1" u="sng" dirty="0">
                <a:solidFill>
                  <a:srgbClr val="4A0114"/>
                </a:solidFill>
              </a:rPr>
              <a:t>Wednesday, August 22nd</a:t>
            </a:r>
            <a:endParaRPr lang="en-US" sz="1200" dirty="0">
              <a:solidFill>
                <a:srgbClr val="4A0114"/>
              </a:solidFill>
            </a:endParaRPr>
          </a:p>
          <a:p>
            <a:pPr lvl="0"/>
            <a:r>
              <a:rPr lang="en-US" sz="1200" b="1" dirty="0">
                <a:solidFill>
                  <a:srgbClr val="4A0114"/>
                </a:solidFill>
              </a:rPr>
              <a:t>Food &amp; Suit Night: </a:t>
            </a:r>
            <a:r>
              <a:rPr lang="en-US" sz="1200" dirty="0">
                <a:solidFill>
                  <a:srgbClr val="4A0114"/>
                </a:solidFill>
              </a:rPr>
              <a:t>3 Rounds, 6:00 PM - 9:00 PM</a:t>
            </a:r>
          </a:p>
          <a:p>
            <a:pPr lvl="0"/>
            <a:r>
              <a:rPr lang="en-US" sz="1200" dirty="0">
                <a:solidFill>
                  <a:srgbClr val="4A0114"/>
                </a:solidFill>
              </a:rPr>
              <a:t>Attire: Suit and Tie</a:t>
            </a:r>
          </a:p>
          <a:p>
            <a:pPr lvl="0"/>
            <a:r>
              <a:rPr lang="en-US" sz="1200" i="1" dirty="0">
                <a:solidFill>
                  <a:srgbClr val="4A0114"/>
                </a:solidFill>
              </a:rPr>
              <a:t>PNMs select final chapter</a:t>
            </a:r>
            <a:endParaRPr lang="en-US" sz="1200" dirty="0">
              <a:solidFill>
                <a:srgbClr val="4A0114"/>
              </a:solidFill>
            </a:endParaRPr>
          </a:p>
          <a:p>
            <a:r>
              <a:rPr lang="en-US" sz="1200" dirty="0">
                <a:solidFill>
                  <a:srgbClr val="4A0114"/>
                </a:solidFill>
              </a:rPr>
              <a:t> </a:t>
            </a:r>
          </a:p>
          <a:p>
            <a:r>
              <a:rPr lang="en-US" sz="1200" b="1" u="sng" dirty="0">
                <a:solidFill>
                  <a:srgbClr val="4A0114"/>
                </a:solidFill>
              </a:rPr>
              <a:t>Thursday, August 23rd</a:t>
            </a:r>
            <a:endParaRPr lang="en-US" sz="1200" dirty="0">
              <a:solidFill>
                <a:srgbClr val="4A0114"/>
              </a:solidFill>
            </a:endParaRPr>
          </a:p>
          <a:p>
            <a:pPr lvl="0"/>
            <a:r>
              <a:rPr lang="en-US" sz="1200" b="1" dirty="0">
                <a:solidFill>
                  <a:srgbClr val="4A0114"/>
                </a:solidFill>
              </a:rPr>
              <a:t>Bid Signing: </a:t>
            </a:r>
            <a:r>
              <a:rPr lang="en-US" sz="1200" dirty="0">
                <a:solidFill>
                  <a:srgbClr val="4A0114"/>
                </a:solidFill>
              </a:rPr>
              <a:t>Bids signed by 3:00 PM on </a:t>
            </a:r>
            <a:r>
              <a:rPr lang="en-US" sz="1200" dirty="0" err="1">
                <a:solidFill>
                  <a:srgbClr val="4A0114"/>
                </a:solidFill>
              </a:rPr>
              <a:t>CampusDirector</a:t>
            </a:r>
            <a:endParaRPr lang="en-US" sz="1200" dirty="0">
              <a:solidFill>
                <a:srgbClr val="4A0114"/>
              </a:solidFill>
            </a:endParaRPr>
          </a:p>
          <a:p>
            <a:pPr lvl="0"/>
            <a:r>
              <a:rPr lang="en-US" sz="1200" b="1" dirty="0">
                <a:solidFill>
                  <a:srgbClr val="4A0114"/>
                </a:solidFill>
              </a:rPr>
              <a:t>Bid Day Presentation: </a:t>
            </a:r>
            <a:r>
              <a:rPr lang="en-US" sz="1200" dirty="0">
                <a:solidFill>
                  <a:srgbClr val="4A0114"/>
                </a:solidFill>
              </a:rPr>
              <a:t>Lee Hall, </a:t>
            </a:r>
            <a:r>
              <a:rPr lang="en-US" sz="1200" dirty="0" err="1">
                <a:solidFill>
                  <a:srgbClr val="4A0114"/>
                </a:solidFill>
              </a:rPr>
              <a:t>Bettersworth</a:t>
            </a:r>
            <a:r>
              <a:rPr lang="en-US" sz="1200" dirty="0">
                <a:solidFill>
                  <a:srgbClr val="4A0114"/>
                </a:solidFill>
              </a:rPr>
              <a:t> Auditorium-4:00 PM </a:t>
            </a:r>
          </a:p>
          <a:p>
            <a:pPr algn="ctr"/>
            <a:endParaRPr lang="en-US" sz="1200" b="1" dirty="0">
              <a:solidFill>
                <a:srgbClr val="4A011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323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SU_Maroon&amp;Grey">
  <a:themeElements>
    <a:clrScheme name="Custom 1">
      <a:dk1>
        <a:sysClr val="windowText" lastClr="000000"/>
      </a:dk1>
      <a:lt1>
        <a:sysClr val="window" lastClr="FFFFFF"/>
      </a:lt1>
      <a:dk2>
        <a:srgbClr val="5E091A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MSU_Maroon&amp;Grey.thmx</Template>
  <TotalTime>3844</TotalTime>
  <Words>666</Words>
  <Application>Microsoft Macintosh PowerPoint</Application>
  <PresentationFormat>On-screen Show (4:3)</PresentationFormat>
  <Paragraphs>261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MSU_Maroon&amp;Grey</vt:lpstr>
      <vt:lpstr>STUDENT ACTIVITIES Mississippi State University</vt:lpstr>
      <vt:lpstr>MSU Student Organizations</vt:lpstr>
      <vt:lpstr>Student Association</vt:lpstr>
      <vt:lpstr>Student Association</vt:lpstr>
      <vt:lpstr>Music Makers Production</vt:lpstr>
      <vt:lpstr>Center for Student Activities</vt:lpstr>
      <vt:lpstr>MSU Fraternities &amp; Sororities</vt:lpstr>
      <vt:lpstr>Benefits of a Greek Organization</vt:lpstr>
      <vt:lpstr>How does IFC recruitment work?</vt:lpstr>
      <vt:lpstr>How does Panhellenic recruitment work?</vt:lpstr>
      <vt:lpstr>PowerPoint Presentation</vt:lpstr>
      <vt:lpstr>Multicultural Greek Council</vt:lpstr>
      <vt:lpstr>Academic Requirements for Recruitment &amp; Intake</vt:lpstr>
      <vt:lpstr>Academic, Scholarships &amp; Grades</vt:lpstr>
      <vt:lpstr>Fees &amp; Cost</vt:lpstr>
      <vt:lpstr>Housing &amp; Meal Plan Options</vt:lpstr>
      <vt:lpstr>The Role of Parents</vt:lpstr>
      <vt:lpstr>Questions to Ask</vt:lpstr>
      <vt:lpstr>What’s next?</vt:lpstr>
      <vt:lpstr>Contact Information</vt:lpstr>
      <vt:lpstr>Follow Us on Social Media</vt:lpstr>
    </vt:vector>
  </TitlesOfParts>
  <Company>Mississippi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Rowe</dc:creator>
  <cp:lastModifiedBy>jmv82 VanHorn</cp:lastModifiedBy>
  <cp:revision>62</cp:revision>
  <cp:lastPrinted>2017-06-07T21:15:52Z</cp:lastPrinted>
  <dcterms:created xsi:type="dcterms:W3CDTF">2015-07-09T18:42:12Z</dcterms:created>
  <dcterms:modified xsi:type="dcterms:W3CDTF">2018-04-15T21:59:51Z</dcterms:modified>
</cp:coreProperties>
</file>